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sldIdLst>
    <p:sldId id="256" r:id="rId2"/>
    <p:sldId id="263" r:id="rId3"/>
    <p:sldId id="264" r:id="rId4"/>
    <p:sldId id="266" r:id="rId5"/>
    <p:sldId id="267" r:id="rId6"/>
    <p:sldId id="271" r:id="rId7"/>
    <p:sldId id="270" r:id="rId8"/>
    <p:sldId id="272" r:id="rId9"/>
    <p:sldId id="273" r:id="rId10"/>
    <p:sldId id="262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CAA-81B6-4A64-9461-0351119D07E2}" type="datetimeFigureOut">
              <a:rPr lang="id-ID" smtClean="0"/>
              <a:t>17/01/2023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03950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CAA-81B6-4A64-9461-0351119D07E2}" type="datetimeFigureOut">
              <a:rPr lang="id-ID" smtClean="0"/>
              <a:t>17/01/2023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08115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CAA-81B6-4A64-9461-0351119D07E2}" type="datetimeFigureOut">
              <a:rPr lang="id-ID" smtClean="0"/>
              <a:t>17/01/2023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0227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CAA-81B6-4A64-9461-0351119D07E2}" type="datetimeFigureOut">
              <a:rPr lang="id-ID" smtClean="0"/>
              <a:t>17/01/2023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86824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CAA-81B6-4A64-9461-0351119D07E2}" type="datetimeFigureOut">
              <a:rPr lang="id-ID" smtClean="0"/>
              <a:t>17/01/2023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573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CAA-81B6-4A64-9461-0351119D07E2}" type="datetimeFigureOut">
              <a:rPr lang="id-ID" smtClean="0"/>
              <a:t>17/01/2023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89225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CAA-81B6-4A64-9461-0351119D07E2}" type="datetimeFigureOut">
              <a:rPr lang="id-ID" smtClean="0"/>
              <a:t>17/01/2023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54715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CAA-81B6-4A64-9461-0351119D07E2}" type="datetimeFigureOut">
              <a:rPr lang="id-ID" smtClean="0"/>
              <a:t>17/01/2023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27844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CAA-81B6-4A64-9461-0351119D07E2}" type="datetimeFigureOut">
              <a:rPr lang="id-ID" smtClean="0"/>
              <a:t>17/01/2023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75865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CAA-81B6-4A64-9461-0351119D07E2}" type="datetimeFigureOut">
              <a:rPr lang="id-ID" smtClean="0"/>
              <a:t>17/01/2023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85481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CAA-81B6-4A64-9461-0351119D07E2}" type="datetimeFigureOut">
              <a:rPr lang="id-ID" smtClean="0"/>
              <a:t>17/01/2023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981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CAA-81B6-4A64-9461-0351119D07E2}" type="datetimeFigureOut">
              <a:rPr lang="id-ID" smtClean="0"/>
              <a:t>17/01/2023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0004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CAA-81B6-4A64-9461-0351119D07E2}" type="datetimeFigureOut">
              <a:rPr lang="id-ID" smtClean="0"/>
              <a:t>17/01/2023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34798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CAA-81B6-4A64-9461-0351119D07E2}" type="datetimeFigureOut">
              <a:rPr lang="id-ID" smtClean="0"/>
              <a:t>17/01/2023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9666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CAA-81B6-4A64-9461-0351119D07E2}" type="datetimeFigureOut">
              <a:rPr lang="id-ID" smtClean="0"/>
              <a:t>17/01/2023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33765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CAA-81B6-4A64-9461-0351119D07E2}" type="datetimeFigureOut">
              <a:rPr lang="id-ID" smtClean="0"/>
              <a:t>17/01/2023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1990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08CAA-81B6-4A64-9461-0351119D07E2}" type="datetimeFigureOut">
              <a:rPr lang="id-ID" smtClean="0"/>
              <a:t>17/01/2023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1E6A14D-81B5-4652-9E52-4E69C2F694B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31965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  <p:sldLayoutId id="2147483804" r:id="rId13"/>
    <p:sldLayoutId id="2147483805" r:id="rId14"/>
    <p:sldLayoutId id="2147483806" r:id="rId15"/>
    <p:sldLayoutId id="214748380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60914" y="282544"/>
            <a:ext cx="2808312" cy="288032"/>
          </a:xfrm>
        </p:spPr>
        <p:txBody>
          <a:bodyPr>
            <a:normAutofit fontScale="90000"/>
          </a:bodyPr>
          <a:lstStyle/>
          <a:p>
            <a:pPr algn="r"/>
            <a:r>
              <a:rPr lang="id-ID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PAI-Pertemuan ke 10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843066" y="3534207"/>
            <a:ext cx="3755302" cy="576064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3200" dirty="0">
                <a:latin typeface="Arial" pitchFamily="34" charset="0"/>
                <a:cs typeface="Arial" pitchFamily="34" charset="0"/>
              </a:rPr>
              <a:t>SHALAT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43607" y="4178022"/>
            <a:ext cx="738198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Pembahasan :</a:t>
            </a:r>
          </a:p>
          <a:p>
            <a:pPr marL="342900" indent="-342900">
              <a:buAutoNum type="arabicPeriod"/>
            </a:pPr>
            <a:r>
              <a:rPr lang="id-ID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Pengertian Shalat</a:t>
            </a:r>
          </a:p>
          <a:p>
            <a:pPr marL="342900" indent="-342900">
              <a:buAutoNum type="arabicPeriod"/>
            </a:pPr>
            <a:r>
              <a:rPr lang="id-ID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Tujuan dan fungsi Shalat</a:t>
            </a:r>
          </a:p>
          <a:p>
            <a:pPr marL="342900" indent="-342900">
              <a:buAutoNum type="arabicPeriod"/>
            </a:pPr>
            <a:r>
              <a:rPr lang="id-ID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Macam-macam Shalat</a:t>
            </a:r>
          </a:p>
          <a:p>
            <a:pPr marL="342900" indent="-342900">
              <a:buAutoNum type="arabicPeriod"/>
            </a:pPr>
            <a:r>
              <a:rPr lang="id-ID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Syarat, Rukun, Sunah dan Hal yang membatalkan Shalat</a:t>
            </a:r>
          </a:p>
          <a:p>
            <a:pPr marL="342900" indent="-342900">
              <a:buAutoNum type="arabicPeriod"/>
            </a:pPr>
            <a:r>
              <a:rPr lang="id-ID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Waktu Shalat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43607" y="5996894"/>
            <a:ext cx="7381989" cy="803609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002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2400" dirty="0">
                <a:solidFill>
                  <a:schemeClr val="accent3">
                    <a:lumMod val="50000"/>
                  </a:schemeClr>
                </a:solidFill>
                <a:latin typeface="Algerian" pitchFamily="82" charset="0"/>
              </a:rPr>
              <a:t>Pendidikan Agama Islam</a:t>
            </a:r>
            <a:br>
              <a:rPr lang="id-ID" sz="2400" dirty="0">
                <a:solidFill>
                  <a:schemeClr val="accent3">
                    <a:lumMod val="50000"/>
                  </a:schemeClr>
                </a:solidFill>
                <a:latin typeface="Algerian" pitchFamily="82" charset="0"/>
              </a:rPr>
            </a:br>
            <a:r>
              <a:rPr lang="id-ID" sz="2400" dirty="0">
                <a:solidFill>
                  <a:schemeClr val="accent3">
                    <a:lumMod val="50000"/>
                  </a:schemeClr>
                </a:solidFill>
                <a:latin typeface="Algerian" pitchFamily="82" charset="0"/>
              </a:rPr>
              <a:t>Mustofa, S.S.I, M.I.Kom.</a:t>
            </a:r>
          </a:p>
        </p:txBody>
      </p:sp>
      <p:pic>
        <p:nvPicPr>
          <p:cNvPr id="1026" name="Picture 2" descr="Tulisan Arab Bismillah hirohman nirohim Beserta Arti dan Maknany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544" b="25973"/>
          <a:stretch/>
        </p:blipFill>
        <p:spPr bwMode="auto">
          <a:xfrm>
            <a:off x="912527" y="878466"/>
            <a:ext cx="7456699" cy="1005360"/>
          </a:xfrm>
          <a:prstGeom prst="rect">
            <a:avLst/>
          </a:prstGeom>
          <a:ln/>
          <a:effectLst>
            <a:innerShdw blurRad="63500" dist="50800" dir="10800000">
              <a:schemeClr val="accent2">
                <a:lumMod val="60000"/>
                <a:lumOff val="40000"/>
                <a:alpha val="50000"/>
              </a:schemeClr>
            </a:inn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pic>
        <p:nvPicPr>
          <p:cNvPr id="3" name="Picture 2" descr="Salah sholat shalat muslim pray set movement Vector Image">
            <a:extLst>
              <a:ext uri="{FF2B5EF4-FFF2-40B4-BE49-F238E27FC236}">
                <a16:creationId xmlns:a16="http://schemas.microsoft.com/office/drawing/2014/main" id="{FCE205D4-5FC1-6A33-41F6-15F1F43E34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066" y="1979559"/>
            <a:ext cx="1872208" cy="1591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Anjuran Berdoa Menurut Syekh Abdul Qadir | NU Online Jabar">
            <a:extLst>
              <a:ext uri="{FF2B5EF4-FFF2-40B4-BE49-F238E27FC236}">
                <a16:creationId xmlns:a16="http://schemas.microsoft.com/office/drawing/2014/main" id="{AE5CF5A8-90EE-ABB9-F86D-926628424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6160" y="1979558"/>
            <a:ext cx="1872208" cy="1591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1426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6988" y="4537363"/>
            <a:ext cx="6734470" cy="1276768"/>
          </a:xfrm>
        </p:spPr>
        <p:txBody>
          <a:bodyPr>
            <a:noAutofit/>
          </a:bodyPr>
          <a:lstStyle/>
          <a:p>
            <a:pPr algn="ctr"/>
            <a:r>
              <a:rPr lang="id-ID" sz="8000" dirty="0">
                <a:solidFill>
                  <a:srgbClr val="002060"/>
                </a:solidFill>
                <a:latin typeface="Algerian" pitchFamily="82" charset="0"/>
              </a:rPr>
              <a:t>Selesai...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D7A40F4E-7B5B-BC19-009A-953B67D6F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6020" y="3639673"/>
            <a:ext cx="5762324" cy="7130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48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inherit"/>
                <a:cs typeface="Arial" panose="020B0604020202020204" pitchFamily="34" charset="0"/>
              </a:rPr>
              <a:t>الحمد لله رب العالمين</a:t>
            </a: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 </a:t>
            </a:r>
            <a:endParaRPr kumimoji="0" lang="en-US" altLang="en-US" sz="48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8" name="Picture 4" descr="Gambar Berdoa Anak Muslim Vektor PNG Unduh Gratis - Lovepik">
            <a:extLst>
              <a:ext uri="{FF2B5EF4-FFF2-40B4-BE49-F238E27FC236}">
                <a16:creationId xmlns:a16="http://schemas.microsoft.com/office/drawing/2014/main" id="{3B9D4837-1000-CCF1-50D0-51750124A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43" y="3699422"/>
            <a:ext cx="1464444" cy="255096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55E9355-140A-3ADD-4AE1-CD82A6882FC2}"/>
              </a:ext>
            </a:extLst>
          </p:cNvPr>
          <p:cNvSpPr txBox="1"/>
          <p:nvPr/>
        </p:nvSpPr>
        <p:spPr>
          <a:xfrm>
            <a:off x="830119" y="260648"/>
            <a:ext cx="748376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d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Kata Mutiara </a:t>
            </a:r>
            <a:endParaRPr lang="id-ID" sz="2000" b="1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Jangan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pernah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melewatkan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ibadah dan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shalat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Karena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jutaan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alam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kubur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ingin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dihidupkan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kembali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beribadah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shalat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kembali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d-ID" sz="20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d-ID" sz="2000" b="1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Shalat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obat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segala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kegelisahan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." "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Shalat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obat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jiwa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hampa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pikiran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bimbang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dan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hati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terluka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  <a:endParaRPr lang="id-ID" sz="200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d-ID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d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Jadikan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sabar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dan s</a:t>
            </a:r>
            <a:r>
              <a:rPr lang="id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alat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penolongmu</a:t>
            </a:r>
            <a:r>
              <a:rPr lang="id-ID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I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705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650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620" y="511544"/>
            <a:ext cx="7056784" cy="434312"/>
          </a:xfrm>
        </p:spPr>
        <p:txBody>
          <a:bodyPr>
            <a:normAutofit fontScale="90000"/>
          </a:bodyPr>
          <a:lstStyle/>
          <a:p>
            <a:pPr algn="ctr"/>
            <a:r>
              <a:rPr lang="id-ID" sz="3200" dirty="0">
                <a:solidFill>
                  <a:srgbClr val="00B0F0"/>
                </a:solidFill>
                <a:latin typeface="Bernard MT Condensed" panose="02050806060905020404" pitchFamily="18" charset="0"/>
                <a:cs typeface="Times New Roman" panose="02020603050405020304" pitchFamily="18" charset="0"/>
              </a:rPr>
              <a:t>1. Pengertian Shalat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151620" y="1052736"/>
            <a:ext cx="7164796" cy="5616624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id-ID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d-ID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d-ID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d-ID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d-ID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d-ID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d-ID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d-ID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d-ID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</a:t>
            </a: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secara bahasa</a:t>
            </a:r>
            <a:r>
              <a:rPr lang="id-ID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artinya </a:t>
            </a:r>
            <a:r>
              <a:rPr lang="id-ID" sz="20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Doa.</a:t>
            </a:r>
            <a:r>
              <a:rPr lang="id-ID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id-ID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Menurut istilah, Shalat adalah bentuk ibadah yang terdiri dari perbuatan, gerakan-gerakan dan ucapan-ucapan yang dimulai dengan Takbiratul ihram dan diakhiri dengan salam dengan syarat-syarat tertentu.</a:t>
            </a:r>
          </a:p>
          <a:p>
            <a:pPr algn="just"/>
            <a:r>
              <a:rPr lang="id-ID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dalam agama Islam menempati posisi amal yang paling tinggi diantara ibadah-ibadah yang lain, yang ditetapkan sebagai </a:t>
            </a:r>
            <a:r>
              <a:rPr lang="id-ID" sz="20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Tiang Agama. </a:t>
            </a:r>
          </a:p>
          <a:p>
            <a:pPr algn="just"/>
            <a:endParaRPr lang="id-ID" sz="2000" b="1" i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d-ID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merupakan ibadah khusus (Mahdhah), yang pelaksanaannya harus mencontoh apa yang dilakukan oleh Nabi Muhammad SAW, melalui hadits-haditsnya.</a:t>
            </a:r>
          </a:p>
          <a:p>
            <a:pPr algn="just"/>
            <a:endParaRPr lang="id-ID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d-ID" sz="20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“Dan dirikanlah shalat, sesungguhnya shalat itu mencegah perbuatan keji dan mungkar” (Al-Ankabut: 45)</a:t>
            </a:r>
          </a:p>
          <a:p>
            <a:pPr algn="just"/>
            <a:endParaRPr lang="id-ID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d-ID" sz="20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“Shalatlah kalian sebagaimana kalian melihat Aku Shalat” </a:t>
            </a:r>
            <a:r>
              <a:rPr lang="id-ID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(HR. Bukhari). </a:t>
            </a:r>
          </a:p>
        </p:txBody>
      </p:sp>
    </p:spTree>
    <p:extLst>
      <p:ext uri="{BB962C8B-B14F-4D97-AF65-F5344CB8AC3E}">
        <p14:creationId xmlns:p14="http://schemas.microsoft.com/office/powerpoint/2010/main" val="98261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502"/>
            <a:ext cx="8305800" cy="578328"/>
          </a:xfrm>
        </p:spPr>
        <p:txBody>
          <a:bodyPr>
            <a:normAutofit fontScale="90000"/>
          </a:bodyPr>
          <a:lstStyle/>
          <a:p>
            <a:pPr algn="ctr"/>
            <a:r>
              <a:rPr lang="id-ID" sz="3200" dirty="0">
                <a:solidFill>
                  <a:srgbClr val="0070C0"/>
                </a:solidFill>
                <a:latin typeface="Bernard MT Condensed" panose="02050806060905020404" pitchFamily="18" charset="0"/>
              </a:rPr>
              <a:t>2. Tujuan dan Fungsi Shalat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11560" y="768743"/>
            <a:ext cx="8305800" cy="2016224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id-ID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d-ID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d-ID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 Tujuan  Shalat</a:t>
            </a:r>
          </a:p>
          <a:p>
            <a:pPr algn="just"/>
            <a:r>
              <a:rPr lang="id-ID" sz="1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en-ID" sz="1800" b="0" i="0" dirty="0" err="1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ID" sz="1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tujuan shalat adalah :</a:t>
            </a:r>
            <a:r>
              <a:rPr lang="en-ID" sz="1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d-ID" sz="1800" b="0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id-ID" sz="1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Mendekatkan diri dan beribadah serta M</a:t>
            </a:r>
            <a:r>
              <a:rPr lang="en-ID" sz="1800" b="0" i="0" dirty="0" err="1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enyembah</a:t>
            </a:r>
            <a:r>
              <a:rPr lang="en-ID" sz="1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kepada </a:t>
            </a:r>
            <a:r>
              <a:rPr lang="en-ID" sz="1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Allah </a:t>
            </a:r>
            <a:r>
              <a:rPr lang="en-ID" sz="1800" b="0" i="0" dirty="0" err="1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Swt</a:t>
            </a:r>
            <a:r>
              <a:rPr lang="id-ID" sz="1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ID" sz="1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d-ID" sz="1800" b="0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id-ID" sz="18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Mengi</a:t>
            </a:r>
            <a:r>
              <a:rPr lang="en-ID" sz="1800" b="0" i="0" dirty="0" err="1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ngat</a:t>
            </a:r>
            <a:r>
              <a:rPr lang="en-ID" sz="1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b="0" i="0" dirty="0" err="1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ID" sz="1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Allah </a:t>
            </a:r>
            <a:r>
              <a:rPr lang="en-ID" sz="1800" b="0" i="0" dirty="0" err="1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Swt</a:t>
            </a:r>
            <a:r>
              <a:rPr lang="id-ID" sz="18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AutoNum type="arabicPeriod"/>
            </a:pPr>
            <a:r>
              <a:rPr lang="id-ID" sz="1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ID" sz="1800" b="0" i="0" dirty="0" err="1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encegah</a:t>
            </a:r>
            <a:r>
              <a:rPr lang="en-ID" sz="1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b="0" i="0" dirty="0" err="1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perbuatan</a:t>
            </a:r>
            <a:r>
              <a:rPr lang="en-ID" sz="1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b="0" i="0" dirty="0" err="1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keji</a:t>
            </a:r>
            <a:r>
              <a:rPr lang="en-ID" sz="1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1800" b="0" i="0" dirty="0" err="1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munkar</a:t>
            </a:r>
            <a:r>
              <a:rPr lang="id-ID" sz="18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AutoNum type="arabicPeriod"/>
            </a:pPr>
            <a:r>
              <a:rPr lang="id-ID" sz="18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 </a:t>
            </a:r>
            <a:r>
              <a:rPr lang="sv-SE" sz="180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menenangkan hati, menyehatkan mental dan fisik secara keseluruhan.</a:t>
            </a:r>
            <a:endParaRPr lang="id-ID" sz="1800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id-ID" sz="18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Meningkatkan Kedisplinan terhadap waktu, tertib dan teratur dalam kehidupannya.</a:t>
            </a:r>
            <a:endParaRPr lang="id-ID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1560" y="2865867"/>
            <a:ext cx="8113339" cy="343170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d-ID" altLang="id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id-ID" altLang="id-ID" sz="20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Fungsi </a:t>
            </a:r>
            <a:r>
              <a:rPr lang="id-ID" altLang="id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Shalat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id-ID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kumimoji="0" lang="sv-SE" altLang="id-ID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ungsi </a:t>
            </a:r>
            <a:r>
              <a:rPr lang="id-ID" altLang="id-ID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Shalat</a:t>
            </a:r>
            <a:r>
              <a:rPr kumimoji="0" lang="sv-SE" altLang="id-ID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id-ID" altLang="id-ID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antara lain </a:t>
            </a:r>
            <a:r>
              <a:rPr kumimoji="0" lang="sv-SE" altLang="id-ID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sv-SE" altLang="id-ID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Mendapatkan </a:t>
            </a:r>
            <a:r>
              <a:rPr kumimoji="0" lang="id-ID" altLang="id-ID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id-ID" alt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ridhaan </a:t>
            </a:r>
            <a:r>
              <a:rPr kumimoji="0" lang="sv-SE" altLang="id-ID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Allah Swt</a:t>
            </a:r>
            <a:r>
              <a:rPr kumimoji="0" lang="id-ID" altLang="id-ID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sv-SE" altLang="id-ID" sz="20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sv-SE" altLang="id-ID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Shalat </a:t>
            </a:r>
            <a:r>
              <a:rPr kumimoji="0" lang="id-ID" altLang="id-ID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sebagai media komunikasi seorang hamba terhadap </a:t>
            </a:r>
            <a:r>
              <a:rPr lang="id-ID" alt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kumimoji="0" lang="id-ID" altLang="id-ID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ang Khalik.</a:t>
            </a:r>
            <a:endParaRPr kumimoji="0" lang="sv-SE" altLang="id-ID" sz="20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lang="id-ID" alt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Mencegah dari perbuatan keji dan munkar</a:t>
            </a:r>
            <a:r>
              <a:rPr kumimoji="0" lang="id-ID" altLang="id-ID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lang="id-ID" alt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Sebagai amal pertama yang akan dihisab terlebih dahulu sebelum amal </a:t>
            </a: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id-ID" alt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yang lain.</a:t>
            </a: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id-ID" alt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   Sebagai kunci terkabulnya doa, kunci kebahagian dan kunci surga.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 startAt="6"/>
              <a:tabLst/>
            </a:pPr>
            <a:r>
              <a:rPr lang="id-ID" alt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Sebagai penyelamat, dan ujian keimanan dan ketaatan sang hamba, serta sebagai obat dari penyakit Jasmani &amp; Ruhani.  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 startAt="6"/>
              <a:tabLst/>
            </a:pPr>
            <a:r>
              <a:rPr kumimoji="0" lang="id-ID" altLang="id-ID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Sebagai Tiang Agama.</a:t>
            </a:r>
            <a:endParaRPr kumimoji="0" lang="sv-SE" altLang="id-ID" sz="20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296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5040560" cy="578328"/>
          </a:xfrm>
        </p:spPr>
        <p:txBody>
          <a:bodyPr>
            <a:normAutofit fontScale="90000"/>
          </a:bodyPr>
          <a:lstStyle/>
          <a:p>
            <a:pPr algn="ctr"/>
            <a:r>
              <a:rPr lang="id-ID" sz="3200" dirty="0">
                <a:solidFill>
                  <a:srgbClr val="00B0F0"/>
                </a:solidFill>
                <a:latin typeface="Bernard MT Condensed" panose="02050806060905020404" pitchFamily="18" charset="0"/>
                <a:cs typeface="Times New Roman" panose="02020603050405020304" pitchFamily="18" charset="0"/>
              </a:rPr>
              <a:t>3. Macam-macam Shalat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87624" y="716966"/>
            <a:ext cx="6984776" cy="5832648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Macamnya shalat itu ada dua yaitu sholat Wajib dan shalat Sunah</a:t>
            </a:r>
          </a:p>
          <a:p>
            <a:pPr marL="457200" indent="-457200" algn="just">
              <a:buAutoNum type="alphaL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Wajib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Lima Waktu (Dzuhur, Asar, Maghrib, Isya, Subuh)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Jumat bagi Laki-laki</a:t>
            </a:r>
          </a:p>
          <a:p>
            <a:pPr algn="just"/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Shalat Sunah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Sunnah Rawatib 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Sunah Dhuha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Sunah Tahajud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Sunah Istikharah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Sunah Istisqa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Sunah Mutlak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Sunah Tahiyatul Masjid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Sunah Taubat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Sunah Hajat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Sunah Tasbih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Sunah Khauf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Sunah Gerhana Matahari dan Bulan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Sunah Tarawih dan Witir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Shalat Sunah Hari Raya (Idul Fitri dan Idul Adha)</a:t>
            </a:r>
          </a:p>
        </p:txBody>
      </p:sp>
    </p:spTree>
    <p:extLst>
      <p:ext uri="{BB962C8B-B14F-4D97-AF65-F5344CB8AC3E}">
        <p14:creationId xmlns:p14="http://schemas.microsoft.com/office/powerpoint/2010/main" val="4285129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776864" cy="720080"/>
          </a:xfrm>
        </p:spPr>
        <p:txBody>
          <a:bodyPr>
            <a:noAutofit/>
          </a:bodyPr>
          <a:lstStyle/>
          <a:p>
            <a:pPr algn="ctr"/>
            <a:r>
              <a:rPr lang="id-ID" sz="2000" dirty="0">
                <a:solidFill>
                  <a:srgbClr val="00B0F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 Syarat Wajib, Syarat Sah, Rukun, Sunah dan </a:t>
            </a:r>
            <a:br>
              <a:rPr lang="id-ID" sz="2000" dirty="0">
                <a:solidFill>
                  <a:srgbClr val="00B0F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id-ID" sz="2000" dirty="0">
                <a:solidFill>
                  <a:srgbClr val="00B0F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Hal yang membatalkan Shalat</a:t>
            </a:r>
            <a:endParaRPr lang="id-ID" sz="2000" b="1" u="sng" dirty="0">
              <a:solidFill>
                <a:srgbClr val="00B0F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048326" y="917916"/>
            <a:ext cx="3335932" cy="2448272"/>
          </a:xfrm>
          <a:prstGeom prst="rect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id-ID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d-ID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d-ID" sz="20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Syarat Wajibnya Shalat 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Islam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Suci dari Hadas dan Najis</a:t>
            </a:r>
          </a:p>
          <a:p>
            <a:pPr marL="457200" indent="-457200" algn="just">
              <a:buAutoNum type="arabicPeriod"/>
            </a:pPr>
            <a:r>
              <a:rPr lang="id-ID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Berakal sehat</a:t>
            </a:r>
            <a:endParaRPr lang="id-ID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Baligh 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Telah ada perintah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Melihat dan Mendengar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Terjaga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7AA565E-56D8-B1AB-9106-1BFAA662AAA5}"/>
              </a:ext>
            </a:extLst>
          </p:cNvPr>
          <p:cNvSpPr txBox="1">
            <a:spLocks/>
          </p:cNvSpPr>
          <p:nvPr/>
        </p:nvSpPr>
        <p:spPr>
          <a:xfrm>
            <a:off x="1048325" y="3473536"/>
            <a:ext cx="3335932" cy="1872208"/>
          </a:xfrm>
          <a:prstGeom prst="rect">
            <a:avLst/>
          </a:prstGeom>
          <a:ln w="38100">
            <a:solidFill>
              <a:srgbClr val="002060"/>
            </a:solidFill>
          </a:ln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id-ID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d-ID" sz="20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Syarat Sahnya Shalat 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Suci dari Hadas dan Najis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Menutup Aurat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Mengetahui masuknya waktu shalat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Menghadap Kiblat (Kabah)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65CA9D-39CC-FD8A-5797-2F8AB62D2B62}"/>
              </a:ext>
            </a:extLst>
          </p:cNvPr>
          <p:cNvSpPr txBox="1">
            <a:spLocks/>
          </p:cNvSpPr>
          <p:nvPr/>
        </p:nvSpPr>
        <p:spPr>
          <a:xfrm>
            <a:off x="4759744" y="901180"/>
            <a:ext cx="3858962" cy="4968552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id-ID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d-ID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d-ID" sz="20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Rukunya Shalat 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Niat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Berdiri bagi yang mampu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Takbiratul Ihram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Membaca Surah Fatihah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Ruku’ serta Tuma’ninah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I;tidal serta Tuma;,inah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Sujud serta Tuma;,inah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Duduk diantara Sujud serta Tuma;,inah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Duduk Akhir 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Membaca Tasyahud Akhir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Membaca Shalawat atas Nabi Muhammad SAW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Memberi salam yang pertama 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Tertib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D96715-AB61-FD1D-C984-ED33AB7E5452}"/>
              </a:ext>
            </a:extLst>
          </p:cNvPr>
          <p:cNvSpPr txBox="1"/>
          <p:nvPr/>
        </p:nvSpPr>
        <p:spPr>
          <a:xfrm>
            <a:off x="1020416" y="5476370"/>
            <a:ext cx="3335932" cy="126188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id-ID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Sunah sebelum shalat :</a:t>
            </a:r>
            <a:r>
              <a:rPr lang="id-ID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Adzan</a:t>
            </a:r>
          </a:p>
          <a:p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Iqamah </a:t>
            </a:r>
          </a:p>
        </p:txBody>
      </p:sp>
    </p:spTree>
    <p:extLst>
      <p:ext uri="{BB962C8B-B14F-4D97-AF65-F5344CB8AC3E}">
        <p14:creationId xmlns:p14="http://schemas.microsoft.com/office/powerpoint/2010/main" val="3993718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07604" y="258901"/>
            <a:ext cx="7128792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b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Sunahnya shalat: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Mengangkat kedua tangan saat takbiratul ihram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Mengangkat kedua tangan saat Ruku’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Meletakkan telapak tangan kanan di punggung telapak tangan kiri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Melihat ke arah tempat sujud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Membaca doa Iftitah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Membaca Ta’awwudz 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Membaca Amiin setelah baca fatihah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Membaca surah atau ayat bagi yang menjadi imam atau sholat sendiri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Disunahkan bagi makmum mendengarkan bacaan imam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Mengeraskan bacaan pada shalat subuh, magrib, isya dan shalat jumah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Takbir tatkala turun dan bangkit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Ketika bangkit membaca Sami’allahu liman hamidah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Tatkala I’tidal membaca Rabbana walakal Hamdu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Meletakkan kedua tangan diatas lutut ketika rukuk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Membaca tasbih 3 kali ketika ruku’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Membaca tasbih 3 kali ketika sujud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Duduk iftiras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Duduk Tawaruk di duduk terakhir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Duduk istirahat sebentar saat akan berdiri 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Bertumpu pada tanah saat mau berdiri dari duduk</a:t>
            </a:r>
          </a:p>
          <a:p>
            <a:pPr marL="342900" indent="-342900">
              <a:buAutoNum type="arabicPeriod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Memberi salam yang ke dua</a:t>
            </a:r>
          </a:p>
        </p:txBody>
      </p:sp>
    </p:spTree>
    <p:extLst>
      <p:ext uri="{BB962C8B-B14F-4D97-AF65-F5344CB8AC3E}">
        <p14:creationId xmlns:p14="http://schemas.microsoft.com/office/powerpoint/2010/main" val="284843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C07F9-F1A9-4DCC-0966-792BE68CD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9" y="190323"/>
            <a:ext cx="5904655" cy="502373"/>
          </a:xfrm>
        </p:spPr>
        <p:txBody>
          <a:bodyPr>
            <a:noAutofit/>
          </a:bodyPr>
          <a:lstStyle/>
          <a:p>
            <a:r>
              <a:rPr lang="id-ID" sz="2800" b="1" dirty="0">
                <a:solidFill>
                  <a:srgbClr val="00B0F0"/>
                </a:solidFill>
                <a:latin typeface="Algerian" panose="04020705040A02060702" pitchFamily="82" charset="0"/>
              </a:rPr>
              <a:t>E. Batalnya shalat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B4B182-E907-4792-716A-5258855C1031}"/>
              </a:ext>
            </a:extLst>
          </p:cNvPr>
          <p:cNvSpPr txBox="1"/>
          <p:nvPr/>
        </p:nvSpPr>
        <p:spPr>
          <a:xfrm>
            <a:off x="1043609" y="680119"/>
            <a:ext cx="7200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Meninggalkan salah satu rukunnya shalat</a:t>
            </a:r>
          </a:p>
          <a:p>
            <a:pPr marL="342900" indent="-342900"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Meninggalkan salah satu syaratnya shalat</a:t>
            </a:r>
          </a:p>
          <a:p>
            <a:pPr marL="342900" indent="-342900"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Keluarnya sesuatu dari kubul atau dubur</a:t>
            </a:r>
          </a:p>
          <a:p>
            <a:pPr marL="342900" indent="-342900"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Terbuka urat dengan sengaja</a:t>
            </a:r>
          </a:p>
          <a:p>
            <a:pPr marL="342900" indent="-342900"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Sengaja berbicara dengan manusia</a:t>
            </a:r>
          </a:p>
          <a:p>
            <a:pPr marL="342900" indent="-342900"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Banyak bergerak</a:t>
            </a:r>
          </a:p>
          <a:p>
            <a:pPr marL="342900" indent="-342900"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Makan atau minum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540349B-44FC-9649-D7E5-057BD701DD0C}"/>
              </a:ext>
            </a:extLst>
          </p:cNvPr>
          <p:cNvSpPr txBox="1">
            <a:spLocks/>
          </p:cNvSpPr>
          <p:nvPr/>
        </p:nvSpPr>
        <p:spPr>
          <a:xfrm>
            <a:off x="1043608" y="2842234"/>
            <a:ext cx="7056785" cy="502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d-ID" sz="2800" b="1" dirty="0">
                <a:solidFill>
                  <a:srgbClr val="00B0F0"/>
                </a:solidFill>
                <a:latin typeface="Algerian" panose="04020705040A02060702" pitchFamily="82" charset="0"/>
              </a:rPr>
              <a:t>Hukum shalat berjamaah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CCDB74-D33D-BC43-5579-CBC107DB2AD5}"/>
              </a:ext>
            </a:extLst>
          </p:cNvPr>
          <p:cNvSpPr txBox="1"/>
          <p:nvPr/>
        </p:nvSpPr>
        <p:spPr>
          <a:xfrm>
            <a:off x="1026975" y="3313599"/>
            <a:ext cx="720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 tiga pendapat tetang hukum shalat berjamaah :</a:t>
            </a:r>
          </a:p>
          <a:p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Fardu ‘ain</a:t>
            </a:r>
          </a:p>
          <a:p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Fardu Kifayah</a:t>
            </a:r>
          </a:p>
          <a:p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Sunah muakad (hukum yang paling kuat, kecuali shalat jumat.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39398B3-D453-FC4E-B34F-F30213EC7D85}"/>
              </a:ext>
            </a:extLst>
          </p:cNvPr>
          <p:cNvSpPr txBox="1">
            <a:spLocks/>
          </p:cNvSpPr>
          <p:nvPr/>
        </p:nvSpPr>
        <p:spPr>
          <a:xfrm>
            <a:off x="1043608" y="4590561"/>
            <a:ext cx="6912769" cy="5023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d-ID" sz="2800" b="1" dirty="0">
                <a:solidFill>
                  <a:srgbClr val="00B0F0"/>
                </a:solidFill>
                <a:latin typeface="Algerian" panose="04020705040A02060702" pitchFamily="82" charset="0"/>
              </a:rPr>
              <a:t>Shalat qasar dan jamak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B94F55-B3EE-6115-59A5-212088898C70}"/>
              </a:ext>
            </a:extLst>
          </p:cNvPr>
          <p:cNvSpPr txBox="1"/>
          <p:nvPr/>
        </p:nvSpPr>
        <p:spPr>
          <a:xfrm>
            <a:off x="1043608" y="5400689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Shalat Qasar / meringkas : </a:t>
            </a:r>
          </a:p>
          <a:p>
            <a:pPr marL="342900" indent="-342900"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Dzuhur, Asar, Isya </a:t>
            </a:r>
          </a:p>
          <a:p>
            <a:pPr marL="342900" indent="-342900"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Perjalanan 80.640 KM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9F7C81-D78C-BAB6-19AB-4DBC41F4F096}"/>
              </a:ext>
            </a:extLst>
          </p:cNvPr>
          <p:cNvSpPr txBox="1"/>
          <p:nvPr/>
        </p:nvSpPr>
        <p:spPr>
          <a:xfrm>
            <a:off x="4364325" y="5246800"/>
            <a:ext cx="38800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Shalat Jamak/mengumpulkan: </a:t>
            </a:r>
          </a:p>
          <a:p>
            <a:pPr marL="342900" indent="-342900"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Dzuhur denganAsar, Magrib dengan Isya, (subuh tetap)</a:t>
            </a:r>
          </a:p>
          <a:p>
            <a:pPr marL="342900" indent="-342900"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Jamak Takdzim, dan Takhir</a:t>
            </a:r>
          </a:p>
        </p:txBody>
      </p:sp>
    </p:spTree>
    <p:extLst>
      <p:ext uri="{BB962C8B-B14F-4D97-AF65-F5344CB8AC3E}">
        <p14:creationId xmlns:p14="http://schemas.microsoft.com/office/powerpoint/2010/main" val="147827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AF6DFBD0-8310-7F8A-9BAD-000C76975CAE}"/>
              </a:ext>
            </a:extLst>
          </p:cNvPr>
          <p:cNvSpPr txBox="1">
            <a:spLocks/>
          </p:cNvSpPr>
          <p:nvPr/>
        </p:nvSpPr>
        <p:spPr>
          <a:xfrm>
            <a:off x="971600" y="188640"/>
            <a:ext cx="7128793" cy="4320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d-ID" sz="2800" b="1" dirty="0">
                <a:solidFill>
                  <a:srgbClr val="00B0F0"/>
                </a:solidFill>
                <a:latin typeface="Algerian" panose="04020705040A02060702" pitchFamily="82" charset="0"/>
              </a:rPr>
              <a:t>5. Waktunya shalat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DDACD-54B5-24CF-9A20-09452AF9AD92}"/>
              </a:ext>
            </a:extLst>
          </p:cNvPr>
          <p:cNvSpPr txBox="1"/>
          <p:nvPr/>
        </p:nvSpPr>
        <p:spPr>
          <a:xfrm>
            <a:off x="827584" y="3045911"/>
            <a:ext cx="777030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Waktunya Shalat Dzuhur :</a:t>
            </a:r>
          </a:p>
          <a:p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Dari tergelincirnya matahari – hingga bayang bayang sesuatu telah sama panjangnya.</a:t>
            </a:r>
          </a:p>
          <a:p>
            <a:r>
              <a:rPr lang="id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Waktunya Shalat Asar :</a:t>
            </a:r>
          </a:p>
          <a:p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Dari selesainya waktu dzuhur – hingga terbenamnya matahari</a:t>
            </a:r>
          </a:p>
          <a:p>
            <a:r>
              <a:rPr lang="id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Waktunya Shalat Maghrib :</a:t>
            </a:r>
          </a:p>
          <a:p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Dari terbenamnya matahari – hingga hilangnya syafaq (mega) merah</a:t>
            </a:r>
          </a:p>
          <a:p>
            <a:r>
              <a:rPr lang="id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Waktunya Shalat Isya :</a:t>
            </a:r>
          </a:p>
          <a:p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Dari hilangnya syafaq (mega) merah – hingga terbitnya fajar ke dua</a:t>
            </a:r>
          </a:p>
          <a:p>
            <a:r>
              <a:rPr lang="id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Waktunya Shalat Subuh :</a:t>
            </a:r>
          </a:p>
          <a:p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Dari terbit fajar ke dua – hingga terbit matahari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BF1CBF-BCDF-CEE7-2672-F9FC778A3070}"/>
              </a:ext>
            </a:extLst>
          </p:cNvPr>
          <p:cNvSpPr txBox="1"/>
          <p:nvPr/>
        </p:nvSpPr>
        <p:spPr>
          <a:xfrm>
            <a:off x="827584" y="836712"/>
            <a:ext cx="77703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Allah Berfirman : “Sesungguhnya shalat itu adalah kewajiban yang ditentukan waktunya atas orang-orang yang beriman”. (An-Nisa: 103)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52AB65-6C10-C67D-EC1E-7AEABC5DDE76}"/>
              </a:ext>
            </a:extLst>
          </p:cNvPr>
          <p:cNvSpPr txBox="1"/>
          <p:nvPr/>
        </p:nvSpPr>
        <p:spPr>
          <a:xfrm>
            <a:off x="870148" y="1640471"/>
            <a:ext cx="77277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Nabi SAW Bersabda : </a:t>
            </a:r>
            <a:r>
              <a:rPr lang="id-ID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“Telah menfardukan Allah atas umat Ku pada malam hari Isra’ lima puluh sholat, maka senantiasa Aku kembali ke Hadirat Ilahi, dan Aku minta keringanan sehingga dijadikan-Nya menjadi lima kali dalam sehari semalam” (Sepakat Ahli Hadits)</a:t>
            </a:r>
          </a:p>
        </p:txBody>
      </p:sp>
    </p:spTree>
    <p:extLst>
      <p:ext uri="{BB962C8B-B14F-4D97-AF65-F5344CB8AC3E}">
        <p14:creationId xmlns:p14="http://schemas.microsoft.com/office/powerpoint/2010/main" val="4174858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2D9CBCD-B31B-EBDF-676D-3CC348C2A056}"/>
              </a:ext>
            </a:extLst>
          </p:cNvPr>
          <p:cNvSpPr txBox="1"/>
          <p:nvPr/>
        </p:nvSpPr>
        <p:spPr>
          <a:xfrm>
            <a:off x="1268016" y="86476"/>
            <a:ext cx="734481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d-ID" sz="2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Hikmah Shalat :</a:t>
            </a:r>
          </a:p>
          <a:p>
            <a:pPr algn="just"/>
            <a:r>
              <a:rPr lang="id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Mencegah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Perbuatan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Keji dan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Mungkar</a:t>
            </a:r>
            <a:endParaRPr lang="en-ID" sz="200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Mendidik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Pribadi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Disiplin</a:t>
            </a:r>
            <a:endParaRPr lang="id-ID" sz="200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Melatih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Pribadi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Tangguh</a:t>
            </a:r>
            <a:r>
              <a:rPr lang="id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Meninggikan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Derajat</a:t>
            </a:r>
            <a:endParaRPr lang="id-ID" sz="200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Membersihkan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 menghapuskan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Kesalahan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Dosa</a:t>
            </a:r>
            <a:endParaRPr lang="en-ID" sz="200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Meraih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Pertolongan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Allah</a:t>
            </a:r>
            <a:r>
              <a:rPr lang="id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SWT.</a:t>
            </a:r>
            <a:endParaRPr lang="en-ID" sz="200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422E9A-0588-343F-175F-2668A237D765}"/>
              </a:ext>
            </a:extLst>
          </p:cNvPr>
          <p:cNvSpPr txBox="1"/>
          <p:nvPr/>
        </p:nvSpPr>
        <p:spPr>
          <a:xfrm>
            <a:off x="1268016" y="2210002"/>
            <a:ext cx="7344816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d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Kesimpulan</a:t>
            </a:r>
            <a:r>
              <a:rPr lang="id-ID" sz="2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457200" indent="-457200" algn="just">
              <a:buAutoNum type="arabicPeriod"/>
            </a:pPr>
            <a:r>
              <a:rPr lang="id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Shalat adalah kewajiban setiap muslim/muslimat, yang telah memenuhi ketentuan dan syarat, rukunnya. 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Shalat sebagai tiang agama, dan amaliah yang memiliki posisi pertama yang akan dihisab sebelum amaliah yang lain. </a:t>
            </a:r>
          </a:p>
          <a:p>
            <a:pPr marL="457200" indent="-457200" algn="just">
              <a:buAutoNum type="arabicPeriod"/>
            </a:pPr>
            <a:r>
              <a:rPr lang="id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Shalat adalah ibadah </a:t>
            </a: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(mahdhah) yang telah ditentukan syarat,  rukun, dan waktunya.</a:t>
            </a:r>
          </a:p>
          <a:p>
            <a:pPr marL="457200" indent="-457200" algn="just">
              <a:buAutoNum type="arabicPeriod"/>
            </a:pPr>
            <a:r>
              <a:rPr lang="id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Shalat dapat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Mencegah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Perbuatan</a:t>
            </a:r>
            <a:r>
              <a:rPr lang="en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Keji dan </a:t>
            </a:r>
            <a:r>
              <a:rPr lang="en-ID" sz="2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Mungkar</a:t>
            </a:r>
            <a:endParaRPr lang="id-ID" sz="200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Shalat sebagai media </a:t>
            </a:r>
            <a:r>
              <a:rPr lang="id-ID" sz="2000">
                <a:latin typeface="Times New Roman" panose="02020603050405020304" pitchFamily="18" charset="0"/>
                <a:cs typeface="Times New Roman" panose="02020603050405020304" pitchFamily="18" charset="0"/>
              </a:rPr>
              <a:t>komunikasi intrapersonal / transendental </a:t>
            </a: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seorang hamba dengan tuhannya.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Selain Shalat Wajib ada </a:t>
            </a:r>
            <a:r>
              <a:rPr lang="id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Shalat sunah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Boleh dilakukan dengan mengQasar dan Menjamak Shalat</a:t>
            </a:r>
          </a:p>
          <a:p>
            <a:pPr marL="457200" indent="-457200" algn="just">
              <a:buAutoNum type="arabicPeriod"/>
            </a:pPr>
            <a:r>
              <a:rPr lang="id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Bisa dilakukan sendiri dan berjamaah.</a:t>
            </a:r>
          </a:p>
          <a:p>
            <a:pPr marL="457200" indent="-457200" algn="just"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Bagi yang sakit bisa dilakukan dengan duduk, berbaring, terlentang, dan bisa dengan isyarat.</a:t>
            </a:r>
            <a:r>
              <a:rPr lang="id-ID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D" sz="200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1037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1342</TotalTime>
  <Words>1137</Words>
  <Application>Microsoft Office PowerPoint</Application>
  <PresentationFormat>On-screen Show (4:3)</PresentationFormat>
  <Paragraphs>183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Aharoni</vt:lpstr>
      <vt:lpstr>Algerian</vt:lpstr>
      <vt:lpstr>Arial</vt:lpstr>
      <vt:lpstr>Arial Black</vt:lpstr>
      <vt:lpstr>Bernard MT Condensed</vt:lpstr>
      <vt:lpstr>inherit</vt:lpstr>
      <vt:lpstr>Times New Roman</vt:lpstr>
      <vt:lpstr>Trebuchet MS</vt:lpstr>
      <vt:lpstr>Wingdings 3</vt:lpstr>
      <vt:lpstr>Facet</vt:lpstr>
      <vt:lpstr>PAI-Pertemuan ke 10</vt:lpstr>
      <vt:lpstr>1. Pengertian Shalat</vt:lpstr>
      <vt:lpstr>2. Tujuan dan Fungsi Shalat</vt:lpstr>
      <vt:lpstr>3. Macam-macam Shalat</vt:lpstr>
      <vt:lpstr>4. Syarat Wajib, Syarat Sah, Rukun, Sunah dan  Hal yang membatalkan Shalat</vt:lpstr>
      <vt:lpstr>PowerPoint Presentation</vt:lpstr>
      <vt:lpstr>E. Batalnya shalat </vt:lpstr>
      <vt:lpstr>PowerPoint Presentation</vt:lpstr>
      <vt:lpstr>PowerPoint Presentation</vt:lpstr>
      <vt:lpstr>Selesai...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PAI-Pertemuan ke 5</dc:title>
  <dc:creator>ismail - [2010]</dc:creator>
  <cp:lastModifiedBy>auliahidayatur02@outlook.com</cp:lastModifiedBy>
  <cp:revision>92</cp:revision>
  <dcterms:created xsi:type="dcterms:W3CDTF">2022-10-08T11:24:52Z</dcterms:created>
  <dcterms:modified xsi:type="dcterms:W3CDTF">2023-01-17T15:42:07Z</dcterms:modified>
</cp:coreProperties>
</file>